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Lst>
  <p:sldSz cx="9144000" cy="5143500" type="screen16x9"/>
  <p:notesSz cx="6858000" cy="9144000"/>
  <p:embeddedFontLst>
    <p:embeddedFont>
      <p:font typeface="Noto Sans Symbols"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340" y="5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696" y="1674021"/>
            <a:ext cx="4548600" cy="1912634"/>
          </a:xfrm>
          <a:prstGeom prst="rect">
            <a:avLst/>
          </a:prstGeom>
          <a:noFill/>
          <a:ln>
            <a:noFill/>
          </a:ln>
        </p:spPr>
        <p:txBody>
          <a:bodyPr spcFirstLastPara="1" wrap="square" lIns="91425" tIns="45700" rIns="91425" bIns="45700" anchor="t" anchorCtr="0">
            <a:noAutofit/>
          </a:bodyPr>
          <a:lstStyle/>
          <a:p>
            <a:pPr algn="just">
              <a:buFont typeface="+mj-lt"/>
              <a:buAutoNum type="arabicPeriod" startAt="6"/>
            </a:pPr>
            <a:r>
              <a:rPr lang="en-IN" b="1" i="0" dirty="0">
                <a:solidFill>
                  <a:srgbClr val="D1D5DB"/>
                </a:solidFill>
                <a:effectLst/>
                <a:latin typeface="Public Sans" panose="020B0604020202020204" charset="0"/>
              </a:rPr>
              <a:t>Assumptions and Dependencies:</a:t>
            </a:r>
          </a:p>
          <a:p>
            <a:pPr marL="139700" indent="0" algn="just">
              <a:buNone/>
            </a:pPr>
            <a:endParaRPr lang="en-IN" b="0" i="0" dirty="0">
              <a:solidFill>
                <a:srgbClr val="D1D5DB"/>
              </a:solidFill>
              <a:effectLst/>
              <a:latin typeface="Public Sans" panose="020B0604020202020204" charset="0"/>
            </a:endParaRP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assumes that users have access to a stable internet connection.</a:t>
            </a: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depends on third-party APIs for search functionality and cloud infrastructure.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r>
              <a:rPr lang="en-IN" dirty="0"/>
              <a:t>https://github.com/dhanushmati/NMFS</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153887" y="4041517"/>
            <a:ext cx="2879400" cy="107718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By</a:t>
            </a:r>
            <a:r>
              <a:rPr lang="en-US" dirty="0" smtClean="0"/>
              <a:t>:</a:t>
            </a:r>
          </a:p>
          <a:p>
            <a:pPr marL="0" lvl="0" indent="0" algn="l" rtl="0">
              <a:spcBef>
                <a:spcPts val="0"/>
              </a:spcBef>
              <a:spcAft>
                <a:spcPts val="0"/>
              </a:spcAft>
              <a:buNone/>
            </a:pPr>
            <a:r>
              <a:rPr lang="en-US" sz="1100" dirty="0" smtClean="0"/>
              <a:t>DHANUSHMATI S</a:t>
            </a:r>
          </a:p>
          <a:p>
            <a:pPr marL="0" lvl="0" indent="0" algn="l" rtl="0">
              <a:spcBef>
                <a:spcPts val="0"/>
              </a:spcBef>
              <a:spcAft>
                <a:spcPts val="0"/>
              </a:spcAft>
              <a:buNone/>
            </a:pPr>
            <a:r>
              <a:rPr lang="en-US" sz="1100" dirty="0" smtClean="0"/>
              <a:t>JOEL JOSEPH</a:t>
            </a:r>
          </a:p>
          <a:p>
            <a:pPr marL="0" lvl="0" indent="0" algn="l" rtl="0">
              <a:spcBef>
                <a:spcPts val="0"/>
              </a:spcBef>
              <a:spcAft>
                <a:spcPts val="0"/>
              </a:spcAft>
              <a:buNone/>
            </a:pPr>
            <a:r>
              <a:rPr lang="en-US" sz="1100" dirty="0" smtClean="0"/>
              <a:t>MADHUMITHA R</a:t>
            </a:r>
          </a:p>
          <a:p>
            <a:pPr marL="0" lvl="0" indent="0" algn="l" rtl="0">
              <a:spcBef>
                <a:spcPts val="0"/>
              </a:spcBef>
              <a:spcAft>
                <a:spcPts val="0"/>
              </a:spcAft>
              <a:buNone/>
            </a:pPr>
            <a:r>
              <a:rPr lang="en-US" sz="1100" dirty="0" smtClean="0"/>
              <a:t>PADMAVATHI 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6" y="1823803"/>
            <a:ext cx="4548587" cy="250889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lt1"/>
              </a:buClr>
              <a:buSzPts val="1300"/>
              <a:buNone/>
            </a:pPr>
            <a:r>
              <a:rPr lang="en-US" b="1" dirty="0"/>
              <a:t>1. Introduction:</a:t>
            </a:r>
          </a:p>
          <a:p>
            <a:pPr marL="285750" lvl="0" indent="-285750" algn="just" rtl="0">
              <a:lnSpc>
                <a:spcPct val="100000"/>
              </a:lnSpc>
              <a:spcBef>
                <a:spcPts val="0"/>
              </a:spcBef>
              <a:spcAft>
                <a:spcPts val="0"/>
              </a:spcAft>
              <a:buClr>
                <a:schemeClr val="lt1"/>
              </a:buClr>
              <a:buSzPts val="1300"/>
              <a:buFont typeface="Noto Sans Symbols"/>
              <a:buChar char="▪"/>
            </a:pPr>
            <a:endParaRPr dirty="0"/>
          </a:p>
          <a:p>
            <a:pPr marL="0" lvl="0" indent="0" algn="just" rtl="0">
              <a:lnSpc>
                <a:spcPct val="100000"/>
              </a:lnSpc>
              <a:spcBef>
                <a:spcPts val="0"/>
              </a:spcBef>
              <a:spcAft>
                <a:spcPts val="0"/>
              </a:spcAft>
              <a:buNone/>
            </a:pPr>
            <a:r>
              <a:rPr lang="en-IN" dirty="0"/>
              <a:t>The social media web application will allow users to connect with friends, family, and other users. The application will provide users with various features for posting content, messaging, and sharing, as well as tools to manage privacy and security. The primary goal of the application is to provide an enjoyable and engaging user experience while maintaining user privacy and security.</a:t>
            </a:r>
            <a:endParaRPr dirty="0"/>
          </a:p>
          <a:p>
            <a:pPr marL="0" lvl="0" indent="0" algn="just" rtl="0">
              <a:lnSpc>
                <a:spcPct val="100000"/>
              </a:lnSpc>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711" y="810810"/>
            <a:ext cx="3421450" cy="344091"/>
          </a:xfrm>
          <a:noFill/>
          <a:ln>
            <a:noFill/>
          </a:ln>
        </p:spPr>
        <p:txBody>
          <a:bodyPr spcFirstLastPara="1" wrap="square" lIns="90000" tIns="45700" rIns="91425" bIns="45700" anchor="ctr" anchorCtr="0">
            <a:normAutofit fontScale="90000"/>
          </a:bodyPr>
          <a:lstStyle/>
          <a:p>
            <a:pPr lvl="0"/>
            <a:r>
              <a:rPr lang="en-US" dirty="0"/>
              <a:t>SOFTWARE REQUIREMENT SPECIFICATION(SRS)</a:t>
            </a:r>
          </a:p>
        </p:txBody>
      </p:sp>
      <p:sp>
        <p:nvSpPr>
          <p:cNvPr id="1847" name="Google Shape;1847;g21411af2df5_1_9"/>
          <p:cNvSpPr txBox="1">
            <a:spLocks noGrp="1"/>
          </p:cNvSpPr>
          <p:nvPr>
            <p:ph type="body" idx="1"/>
          </p:nvPr>
        </p:nvSpPr>
        <p:spPr>
          <a:xfrm>
            <a:off x="-60488" y="1295399"/>
            <a:ext cx="4766496" cy="3394842"/>
          </a:xfrm>
          <a:noFill/>
          <a:ln>
            <a:noFill/>
          </a:ln>
        </p:spPr>
        <p:txBody>
          <a:bodyPr spcFirstLastPara="1" wrap="square" lIns="91425" tIns="45700" rIns="91425" bIns="45700" anchor="t" anchorCtr="0">
            <a:noAutofit/>
          </a:bodyPr>
          <a:lstStyle/>
          <a:p>
            <a:pPr algn="just">
              <a:buFont typeface="+mj-lt"/>
              <a:buAutoNum type="arabicPeriod" startAt="2"/>
            </a:pPr>
            <a:r>
              <a:rPr lang="en-IN" sz="1200" b="1" i="0" dirty="0">
                <a:solidFill>
                  <a:srgbClr val="D1D5DB"/>
                </a:solidFill>
                <a:effectLst/>
                <a:latin typeface="Public Sans" panose="020B0604020202020204" charset="0"/>
              </a:rPr>
              <a:t>Functional Requirements :</a:t>
            </a:r>
          </a:p>
          <a:p>
            <a:pPr marL="139700" indent="0" algn="just">
              <a:buNone/>
            </a:pPr>
            <a:r>
              <a:rPr lang="en-IN" sz="1200" b="1" i="0" dirty="0">
                <a:solidFill>
                  <a:srgbClr val="D1D5DB"/>
                </a:solidFill>
                <a:effectLst/>
                <a:latin typeface="Public Sans" panose="020B0604020202020204" charset="0"/>
              </a:rPr>
              <a:t>2.1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register and create an account.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log in with their credentials.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update their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delete their account.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2.2 Posting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post text, images, and videos.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edit and delete their own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tag other users in their posts.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276342"/>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2.3 Newsfeed:</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newsfeed that displays content from users they follow.</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display content in reverse chronological order.</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allow users to like and share content.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2.4 Direct Messaging:</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send direct messages to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send messages to multiple users simultaneously.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view their message history.</a:t>
            </a:r>
          </a:p>
          <a:p>
            <a:pPr marL="0" lvl="0" indent="0" algn="just" rtl="0">
              <a:lnSpc>
                <a:spcPct val="100000"/>
              </a:lnSpc>
              <a:spcBef>
                <a:spcPts val="1200"/>
              </a:spcBef>
              <a:spcAft>
                <a:spcPts val="0"/>
              </a:spcAft>
              <a:buNone/>
            </a:pPr>
            <a:endParaRPr lang="en-IN" sz="1200" dirty="0">
              <a:latin typeface="Public Sans"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9" name="Google Shape;1859;g21411af2df5_1_16"/>
          <p:cNvSpPr txBox="1">
            <a:spLocks noGrp="1"/>
          </p:cNvSpPr>
          <p:nvPr>
            <p:ph type="body" idx="1"/>
          </p:nvPr>
        </p:nvSpPr>
        <p:spPr>
          <a:xfrm>
            <a:off x="144696" y="1240470"/>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2.5 Search:</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other users by username or name.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posts by keyword or hashtag.</a:t>
            </a:r>
          </a:p>
          <a:p>
            <a:pPr marL="139700" indent="0" algn="just">
              <a:buNone/>
            </a:pPr>
            <a:r>
              <a:rPr lang="en-IN" sz="1200" b="1" i="0" dirty="0">
                <a:solidFill>
                  <a:srgbClr val="D1D5DB"/>
                </a:solidFill>
                <a:effectLst/>
                <a:latin typeface="Public Sans" panose="020B0604020202020204" charset="0"/>
              </a:rPr>
              <a:t>2.6 Notifications: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they receive a message, a like, or a comment on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someone tags them in a post.</a:t>
            </a:r>
          </a:p>
          <a:p>
            <a:pPr marL="139700" indent="0" algn="just">
              <a:buNone/>
            </a:pPr>
            <a:r>
              <a:rPr lang="en-IN" sz="1200" b="1" i="0" dirty="0">
                <a:solidFill>
                  <a:srgbClr val="D1D5DB"/>
                </a:solidFill>
                <a:effectLst/>
                <a:latin typeface="Public Sans" panose="020B0604020202020204" charset="0"/>
              </a:rPr>
              <a:t>2.7 Privacy and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control who can see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block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protect user data with secure storage and transmission protocols.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comply with relevant privacy and data protection regulations.</a:t>
            </a:r>
          </a:p>
          <a:p>
            <a:pPr marL="0" lvl="0" indent="0" algn="just" rtl="0">
              <a:lnSpc>
                <a:spcPct val="100000"/>
              </a:lnSpc>
              <a:spcBef>
                <a:spcPts val="0"/>
              </a:spcBef>
              <a:spcAft>
                <a:spcPts val="0"/>
              </a:spcAft>
              <a:buNone/>
            </a:pPr>
            <a:endParaRPr sz="1200" dirty="0">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3"/>
            </a:pPr>
            <a:r>
              <a:rPr lang="en-IN" sz="1200" b="1" i="0" dirty="0">
                <a:solidFill>
                  <a:srgbClr val="D1D5DB"/>
                </a:solidFill>
                <a:effectLst/>
                <a:latin typeface="Public Sans" panose="020B0604020202020204" charset="0"/>
              </a:rPr>
              <a:t>Non-Functional Requirements :</a:t>
            </a:r>
          </a:p>
          <a:p>
            <a:pPr marL="139700" indent="0" algn="just">
              <a:buNone/>
            </a:pPr>
            <a:r>
              <a:rPr lang="en-IN" sz="1200" b="1" i="0" dirty="0">
                <a:solidFill>
                  <a:srgbClr val="D1D5DB"/>
                </a:solidFill>
                <a:effectLst/>
                <a:latin typeface="Public Sans" panose="020B0604020202020204" charset="0"/>
              </a:rPr>
              <a:t>3.1 Performance: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a fast and responsive user experience, with minimal latency or delay.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a large number of simultaneous users without experiencing performance issues.</a:t>
            </a:r>
          </a:p>
          <a:p>
            <a:pPr marL="139700" indent="0" algn="just">
              <a:buNone/>
            </a:pPr>
            <a:r>
              <a:rPr lang="en-IN" sz="1200" b="1" i="0" dirty="0">
                <a:solidFill>
                  <a:srgbClr val="D1D5DB"/>
                </a:solidFill>
                <a:effectLst/>
                <a:latin typeface="Public Sans" panose="020B0604020202020204" charset="0"/>
              </a:rPr>
              <a:t>3.2 Scalability: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designed to scale as user traffic increases.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increased data storage requirements as the number of users and posts grows.</a:t>
            </a:r>
          </a:p>
          <a:p>
            <a:pPr marL="139700" indent="0" algn="just">
              <a:buNone/>
            </a:pPr>
            <a:r>
              <a:rPr lang="en-IN" sz="1200" b="1" i="0" dirty="0">
                <a:solidFill>
                  <a:srgbClr val="D1D5DB"/>
                </a:solidFill>
                <a:effectLst/>
                <a:latin typeface="Public Sans" panose="020B0604020202020204" charset="0"/>
              </a:rPr>
              <a:t>3.3 Reliability: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stable and reliable, with minimal downtime or errors.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helpful error messages in case of issues.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3.4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secure encryption protocols to protect user data.</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best practices for preventing unauthorized access to user accounts.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tools to manage their own security, such as two-factor authentication.</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3.5 Usability:</a:t>
            </a: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clean and intuitive user interface.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clear and concise instructions for using all features.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feedback on their actions, such as confirmation messages.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4"/>
            </a:pPr>
            <a:r>
              <a:rPr lang="en-IN" sz="1200" b="1" i="0" dirty="0">
                <a:solidFill>
                  <a:srgbClr val="D1D5DB"/>
                </a:solidFill>
                <a:effectLst/>
                <a:latin typeface="Public Sans" panose="020B0604020202020204" charset="0"/>
              </a:rPr>
              <a:t>User Interface:</a:t>
            </a:r>
          </a:p>
          <a:p>
            <a:pPr marL="139700" indent="0" algn="just">
              <a:buNone/>
            </a:pPr>
            <a:r>
              <a:rPr lang="en-IN" sz="1200" b="1" i="0" dirty="0">
                <a:solidFill>
                  <a:srgbClr val="D1D5DB"/>
                </a:solidFill>
                <a:effectLst/>
                <a:latin typeface="Public Sans" panose="020B0604020202020204" charset="0"/>
              </a:rPr>
              <a:t>4.1 Homepage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Newsfeed display</a:t>
            </a:r>
          </a:p>
          <a:p>
            <a:pPr algn="just">
              <a:buFont typeface="Arial" panose="020B0604020202020204" pitchFamily="34" charset="0"/>
              <a:buChar char="•"/>
            </a:pPr>
            <a:r>
              <a:rPr lang="en-IN" sz="1200" b="0" i="0" dirty="0">
                <a:solidFill>
                  <a:srgbClr val="D1D5DB"/>
                </a:solidFill>
                <a:effectLst/>
                <a:latin typeface="Public Sans" panose="020B0604020202020204" charset="0"/>
              </a:rPr>
              <a:t>Popular content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Trending hashtags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Notifications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4.2 Profile 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posted by user</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followers and following</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4.3 Content Creation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Text, image, and video posting functionality</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creation and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privacy settings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5"/>
            </a:pPr>
            <a:r>
              <a:rPr lang="en-IN" sz="1200" b="1" i="0" dirty="0">
                <a:solidFill>
                  <a:srgbClr val="D1D5DB"/>
                </a:solidFill>
                <a:effectLst/>
                <a:latin typeface="Public Sans" panose="020B0604020202020204" charset="0"/>
              </a:rPr>
              <a:t>System Architecture:</a:t>
            </a:r>
          </a:p>
          <a:p>
            <a:pPr marL="139700" indent="0" algn="just">
              <a:buNone/>
            </a:pPr>
            <a:r>
              <a:rPr lang="en-IN" sz="1200" b="1" i="0" dirty="0">
                <a:solidFill>
                  <a:srgbClr val="D1D5DB"/>
                </a:solidFill>
                <a:effectLst/>
                <a:latin typeface="Public Sans" panose="020B0604020202020204" charset="0"/>
              </a:rPr>
              <a:t>5.1 Backend Technology Stack:</a:t>
            </a:r>
          </a:p>
          <a:p>
            <a:pPr algn="just">
              <a:buFont typeface="Arial" panose="020B0604020202020204" pitchFamily="34" charset="0"/>
              <a:buChar char="•"/>
            </a:pPr>
            <a:r>
              <a:rPr lang="en-IN" sz="1200" b="0" i="0" dirty="0">
                <a:solidFill>
                  <a:srgbClr val="D1D5DB"/>
                </a:solidFill>
                <a:effectLst/>
                <a:latin typeface="Public Sans" panose="020B0604020202020204" charset="0"/>
              </a:rPr>
              <a:t>Programming language and framework</a:t>
            </a:r>
          </a:p>
          <a:p>
            <a:pPr algn="just">
              <a:buFont typeface="Arial" panose="020B0604020202020204" pitchFamily="34" charset="0"/>
              <a:buChar char="•"/>
            </a:pPr>
            <a:r>
              <a:rPr lang="en-IN" sz="1200" b="0" i="0" dirty="0">
                <a:solidFill>
                  <a:srgbClr val="D1D5DB"/>
                </a:solidFill>
                <a:effectLst/>
                <a:latin typeface="Public Sans" panose="020B0604020202020204" charset="0"/>
              </a:rPr>
              <a:t>Database management system</a:t>
            </a:r>
          </a:p>
          <a:p>
            <a:pPr algn="just">
              <a:buFont typeface="Arial" panose="020B0604020202020204" pitchFamily="34" charset="0"/>
              <a:buChar char="•"/>
            </a:pPr>
            <a:r>
              <a:rPr lang="en-IN" sz="1200" b="0" i="0" dirty="0">
                <a:solidFill>
                  <a:srgbClr val="D1D5DB"/>
                </a:solidFill>
                <a:effectLst/>
                <a:latin typeface="Public Sans" panose="020B0604020202020204" charset="0"/>
              </a:rPr>
              <a:t>Web server software</a:t>
            </a:r>
          </a:p>
          <a:p>
            <a:pPr algn="just">
              <a:buFont typeface="Arial" panose="020B0604020202020204" pitchFamily="34" charset="0"/>
              <a:buChar char="•"/>
            </a:pPr>
            <a:r>
              <a:rPr lang="en-IN" sz="1200" b="0" i="0" dirty="0">
                <a:solidFill>
                  <a:srgbClr val="D1D5DB"/>
                </a:solidFill>
                <a:effectLst/>
                <a:latin typeface="Public Sans" panose="020B0604020202020204" charset="0"/>
              </a:rPr>
              <a:t>Cloud infrastructure provider</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5.2 Database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data schema</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5.3 API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content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social interaction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search and discovery</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860</Words>
  <Application>Microsoft Office PowerPoint</Application>
  <PresentationFormat>On-screen Show (16:9)</PresentationFormat>
  <Paragraphs>140</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Noto Sans Symbols</vt:lpstr>
      <vt:lpstr>Calibri</vt:lpstr>
      <vt:lpstr>Public Sans</vt:lpstr>
      <vt:lpstr>Arial</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dhanushmati1@outlook.com</cp:lastModifiedBy>
  <cp:revision>11</cp:revision>
  <dcterms:created xsi:type="dcterms:W3CDTF">2020-08-13T11:21:46Z</dcterms:created>
  <dcterms:modified xsi:type="dcterms:W3CDTF">2023-03-03T15:11:43Z</dcterms:modified>
</cp:coreProperties>
</file>